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3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58" r:id="rId4"/>
    <p:sldId id="259" r:id="rId5"/>
    <p:sldId id="267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90" r:id="rId14"/>
    <p:sldId id="288" r:id="rId15"/>
    <p:sldId id="289" r:id="rId16"/>
    <p:sldId id="268" r:id="rId17"/>
    <p:sldId id="270" r:id="rId18"/>
    <p:sldId id="277" r:id="rId19"/>
    <p:sldId id="278" r:id="rId20"/>
    <p:sldId id="279" r:id="rId21"/>
    <p:sldId id="280" r:id="rId22"/>
    <p:sldId id="271" r:id="rId23"/>
    <p:sldId id="291" r:id="rId24"/>
    <p:sldId id="293" r:id="rId25"/>
    <p:sldId id="299" r:id="rId26"/>
    <p:sldId id="300" r:id="rId27"/>
    <p:sldId id="302" r:id="rId28"/>
    <p:sldId id="272" r:id="rId29"/>
    <p:sldId id="273" r:id="rId30"/>
    <p:sldId id="274" r:id="rId31"/>
    <p:sldId id="27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49" autoAdjust="0"/>
  </p:normalViewPr>
  <p:slideViewPr>
    <p:cSldViewPr>
      <p:cViewPr varScale="1">
        <p:scale>
          <a:sx n="84" d="100"/>
          <a:sy n="84" d="100"/>
        </p:scale>
        <p:origin x="126" y="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BAE-B205-4E72-B7E5-6E4E98D79C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2A2B3-6E03-4A2E-82F1-F715AEC31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5B49F-321D-49B8-9AB4-EC734FA6EB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01C3-FE09-4691-B9BC-3529C56AF4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9A54-9BF4-41C6-883C-C75823780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831D-58D4-420C-B47C-2D15861626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054A-5153-47CC-90CC-CFFCB4DFE3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445F6-33A5-498E-B673-50BA48671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B54-68E5-46FD-8973-DE3D92421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3061-C5E8-40E0-96F0-E16A89D45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7F6304-CA8D-41B1-BC32-BA857D44B6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52CEB2-692F-4277-9140-4040EB433B4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24384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b="1" dirty="0">
                <a:solidFill>
                  <a:schemeClr val="bg2">
                    <a:lumMod val="25000"/>
                  </a:schemeClr>
                </a:solidFill>
                <a:latin typeface="Subway" pitchFamily="2" charset="0"/>
              </a:rPr>
              <a:t>The Judicial Branch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/>
              <a:t>What’s in your </a:t>
            </a:r>
            <a:r>
              <a:rPr lang="en-US" dirty="0" smtClean="0"/>
              <a:t>bowl ?</a:t>
            </a:r>
            <a:endParaRPr lang="en-US" dirty="0"/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763000" cy="4953000"/>
          </a:xfrm>
        </p:spPr>
        <p:txBody>
          <a:bodyPr/>
          <a:lstStyle/>
          <a:p>
            <a:r>
              <a:rPr lang="en-US" sz="2400" dirty="0"/>
              <a:t>In 1997, lawyers filed a class-action lawsuit against General Mills, the makers of Cheerios </a:t>
            </a:r>
            <a:r>
              <a:rPr lang="en-US" sz="2400" dirty="0" smtClean="0"/>
              <a:t>cereal</a:t>
            </a:r>
          </a:p>
          <a:p>
            <a:endParaRPr lang="en-US" sz="2400" dirty="0"/>
          </a:p>
          <a:p>
            <a:r>
              <a:rPr lang="en-US" sz="2400" dirty="0"/>
              <a:t>They claimed an additive was </a:t>
            </a:r>
            <a:r>
              <a:rPr lang="en-US" sz="2400" dirty="0" smtClean="0"/>
              <a:t>harmful</a:t>
            </a:r>
          </a:p>
          <a:p>
            <a:endParaRPr lang="en-US" sz="2400" dirty="0"/>
          </a:p>
          <a:p>
            <a:r>
              <a:rPr lang="en-US" sz="2400" dirty="0"/>
              <a:t>They settled out of court and the lawyers got about $2 million in legal </a:t>
            </a:r>
            <a:r>
              <a:rPr lang="en-US" sz="2400" dirty="0" smtClean="0"/>
              <a:t>fees</a:t>
            </a:r>
          </a:p>
          <a:p>
            <a:endParaRPr lang="en-US" sz="2400" dirty="0"/>
          </a:p>
          <a:p>
            <a:r>
              <a:rPr lang="en-US" sz="2400" dirty="0"/>
              <a:t>The members of the class each got a coupon for a free box of cereal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/>
              <a:t>I hear the train a comin’..</a:t>
            </a:r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610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 woman in New York City attempted to commit suicide by laying on the tracks of the subway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She </a:t>
            </a:r>
            <a:r>
              <a:rPr lang="en-US" sz="2800" dirty="0"/>
              <a:t>was hit by a train and injured, but not killed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She </a:t>
            </a:r>
            <a:r>
              <a:rPr lang="en-US" sz="2800" dirty="0"/>
              <a:t>sued the city for her injuries and won damages of $9.9 million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/>
              <a:t>The perfect crime?</a:t>
            </a:r>
          </a:p>
        </p:txBody>
      </p:sp>
      <p:sp>
        <p:nvSpPr>
          <p:cNvPr id="89092" name="Rectangle 102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610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San Francisco cab driver Charles Hollom witnessed a woman being robbed at gunpoint while working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He </a:t>
            </a:r>
            <a:r>
              <a:rPr lang="en-US" sz="2400" dirty="0"/>
              <a:t>drove over to the robbery, chased and pinned the mugger to a wall with his taxi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The </a:t>
            </a:r>
            <a:r>
              <a:rPr lang="en-US" sz="2400" dirty="0"/>
              <a:t>criminal, Ocie McClure, sued the cab driver and won $24,595 for his injuries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839200" cy="1143000"/>
          </a:xfrm>
        </p:spPr>
        <p:txBody>
          <a:bodyPr/>
          <a:lstStyle/>
          <a:p>
            <a:r>
              <a:rPr lang="en-US" sz="4000"/>
              <a:t>How long do you have to wait again</a:t>
            </a:r>
            <a:r>
              <a:rPr lang="en-US"/>
              <a:t>?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24000"/>
            <a:ext cx="8686800" cy="46021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In 1985, a group of seven people broke into a closed public pool in Bronx, NY at 1AM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One </a:t>
            </a:r>
            <a:r>
              <a:rPr lang="en-US" sz="2400" dirty="0"/>
              <a:t>of them, 32 year-old Ana Garcia, drowned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Medical </a:t>
            </a:r>
            <a:r>
              <a:rPr lang="en-US" sz="2400" dirty="0"/>
              <a:t>tests showed she had a 0.23 blood alcohol level (more than twice the legal limit)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Her </a:t>
            </a:r>
            <a:r>
              <a:rPr lang="en-US" sz="2400" dirty="0"/>
              <a:t>family sued the city and won $2 million in damages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However</a:t>
            </a:r>
            <a:r>
              <a:rPr lang="en-US" sz="2400" dirty="0"/>
              <a:t>, on appeal the award was thrown out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Cookout Anyone?</a:t>
            </a:r>
          </a:p>
        </p:txBody>
      </p:sp>
      <p:sp>
        <p:nvSpPr>
          <p:cNvPr id="90115" name="Rectangle 102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219200"/>
            <a:ext cx="8839200" cy="5410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Magdelin Arias went to a cookout at her friend’s (Aledia Verasco) home in Miami, Florida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Since </a:t>
            </a:r>
            <a:r>
              <a:rPr lang="en-US" sz="2000" dirty="0"/>
              <a:t>they were out of lighter fluid, they decided to siphon some gas out of a car and use it to start the charcoal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Verasco </a:t>
            </a:r>
            <a:r>
              <a:rPr lang="en-US" sz="2000" dirty="0"/>
              <a:t>then lit a piece of paper and handed it to Arias to put on the charcoal in order to start the fire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Instead</a:t>
            </a:r>
            <a:r>
              <a:rPr lang="en-US" sz="2000" dirty="0"/>
              <a:t>, the flame caught Arias on fire and she suffered burns that caused her to spend 2 weeks in the hospital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Tests </a:t>
            </a:r>
            <a:r>
              <a:rPr lang="en-US" sz="2000" dirty="0"/>
              <a:t>at the hospital showed she had cocaine in her system that night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Magdelin </a:t>
            </a:r>
            <a:r>
              <a:rPr lang="en-US" sz="2000" dirty="0"/>
              <a:t>Arias sued Verasco for causing her injuries.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How </a:t>
            </a:r>
            <a:r>
              <a:rPr lang="en-US" sz="2000" dirty="0"/>
              <a:t>do you think it turned out?</a:t>
            </a:r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/>
              <a:t>She won too!</a:t>
            </a:r>
          </a:p>
        </p:txBody>
      </p:sp>
      <p:sp>
        <p:nvSpPr>
          <p:cNvPr id="91140" name="Rectangle 102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Magdelin Arias won $500,000 in damages in her lawsuit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Believe </a:t>
            </a:r>
            <a:r>
              <a:rPr lang="en-US" sz="2800" dirty="0"/>
              <a:t>it or not, she and Aleida Verasco are still friends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Verasco’s </a:t>
            </a:r>
            <a:r>
              <a:rPr lang="en-US" sz="2800" dirty="0"/>
              <a:t>homeowners insurance is covering the damages, meaning that the cost will be passed on to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7772400" cy="1143000"/>
          </a:xfrm>
        </p:spPr>
        <p:txBody>
          <a:bodyPr/>
          <a:lstStyle/>
          <a:p>
            <a:r>
              <a:rPr lang="en-US" b="1" dirty="0"/>
              <a:t>Don’t be confused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371600"/>
            <a:ext cx="87630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There are actually </a:t>
            </a:r>
            <a:r>
              <a:rPr lang="en-US" sz="2400" b="1" dirty="0"/>
              <a:t>two different court </a:t>
            </a:r>
            <a:r>
              <a:rPr lang="en-US" sz="2400" b="1" dirty="0" smtClean="0"/>
              <a:t>systems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The </a:t>
            </a:r>
            <a:r>
              <a:rPr lang="en-US" sz="2400" b="1" dirty="0"/>
              <a:t>Federal Courts</a:t>
            </a:r>
            <a:r>
              <a:rPr lang="en-US" sz="2400" dirty="0"/>
              <a:t> deal with cases involving federal laws and certain other </a:t>
            </a:r>
            <a:r>
              <a:rPr lang="en-US" sz="2400" dirty="0" smtClean="0"/>
              <a:t>circumstances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b="1" dirty="0"/>
              <a:t>State Courts</a:t>
            </a:r>
            <a:r>
              <a:rPr lang="en-US" sz="2400" dirty="0"/>
              <a:t> deal with cases involving state and city </a:t>
            </a:r>
            <a:r>
              <a:rPr lang="en-US" sz="2400" dirty="0" smtClean="0"/>
              <a:t>laws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The most serious cases don’t necessarily go to federal court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b="1" dirty="0" smtClean="0"/>
              <a:t>State </a:t>
            </a:r>
            <a:r>
              <a:rPr lang="en-US" sz="2400" b="1" dirty="0"/>
              <a:t>courts hear most </a:t>
            </a:r>
            <a:r>
              <a:rPr lang="en-US" sz="2400" b="1" dirty="0" smtClean="0"/>
              <a:t>cases</a:t>
            </a:r>
            <a:r>
              <a:rPr lang="en-US" sz="2400" dirty="0" smtClean="0"/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Federal Court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600200"/>
            <a:ext cx="8763000" cy="4876800"/>
          </a:xfrm>
        </p:spPr>
        <p:txBody>
          <a:bodyPr/>
          <a:lstStyle/>
          <a:p>
            <a:r>
              <a:rPr lang="en-US" sz="2700" dirty="0"/>
              <a:t>Federal Court only has </a:t>
            </a:r>
            <a:r>
              <a:rPr lang="en-US" sz="2700" i="1" dirty="0"/>
              <a:t>jurisdiction</a:t>
            </a:r>
            <a:r>
              <a:rPr lang="en-US" sz="2700" dirty="0"/>
              <a:t> in certain types of cases</a:t>
            </a:r>
          </a:p>
          <a:p>
            <a:endParaRPr lang="en-US" sz="2700" b="1" i="1" u="sng" dirty="0" smtClean="0"/>
          </a:p>
          <a:p>
            <a:r>
              <a:rPr lang="en-US" sz="2700" b="1" i="1" u="sng" dirty="0" smtClean="0"/>
              <a:t>Jurisdiction</a:t>
            </a:r>
            <a:r>
              <a:rPr lang="en-US" sz="2700" dirty="0" smtClean="0"/>
              <a:t> </a:t>
            </a:r>
            <a:r>
              <a:rPr lang="en-US" sz="2700" b="1" dirty="0"/>
              <a:t>means the authority to hear a case</a:t>
            </a:r>
          </a:p>
          <a:p>
            <a:endParaRPr lang="en-US" sz="2700" dirty="0" smtClean="0"/>
          </a:p>
          <a:p>
            <a:r>
              <a:rPr lang="en-US" sz="2700" dirty="0" smtClean="0"/>
              <a:t>They </a:t>
            </a:r>
            <a:r>
              <a:rPr lang="en-US" sz="2700" dirty="0"/>
              <a:t>are not necessarily the most serious cases, like murder</a:t>
            </a:r>
          </a:p>
          <a:p>
            <a:endParaRPr lang="en-US" sz="2700" dirty="0" smtClean="0"/>
          </a:p>
          <a:p>
            <a:r>
              <a:rPr lang="en-US" sz="2700" dirty="0" smtClean="0"/>
              <a:t>They </a:t>
            </a:r>
            <a:r>
              <a:rPr lang="en-US" sz="2700" dirty="0"/>
              <a:t>can be criminal or civil cases</a:t>
            </a:r>
          </a:p>
          <a:p>
            <a:pPr>
              <a:buFontTx/>
              <a:buNone/>
            </a:pPr>
            <a:endParaRPr lang="en-US" sz="2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Jurisdiction</a:t>
            </a:r>
            <a:endParaRPr lang="en-US" b="1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600200"/>
            <a:ext cx="87630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There are </a:t>
            </a:r>
            <a:r>
              <a:rPr lang="en-US" sz="2400" dirty="0" smtClean="0"/>
              <a:t>three </a:t>
            </a:r>
            <a:r>
              <a:rPr lang="en-US" sz="2400" dirty="0"/>
              <a:t>basic types of jurisdiction</a:t>
            </a:r>
          </a:p>
          <a:p>
            <a:pPr>
              <a:lnSpc>
                <a:spcPct val="90000"/>
              </a:lnSpc>
            </a:pPr>
            <a:endParaRPr lang="en-US" sz="2400" b="1" i="1" u="sng" dirty="0" smtClean="0"/>
          </a:p>
          <a:p>
            <a:pPr>
              <a:lnSpc>
                <a:spcPct val="90000"/>
              </a:lnSpc>
            </a:pPr>
            <a:r>
              <a:rPr lang="en-US" sz="2400" b="1" u="sng" dirty="0" smtClean="0"/>
              <a:t>Original </a:t>
            </a:r>
            <a:r>
              <a:rPr lang="en-US" sz="2400" b="1" u="sng" dirty="0"/>
              <a:t>Jurisdiction</a:t>
            </a:r>
            <a:r>
              <a:rPr lang="en-US" sz="2400" dirty="0"/>
              <a:t>: the authority to hear a case for the first time</a:t>
            </a:r>
          </a:p>
          <a:p>
            <a:pPr>
              <a:lnSpc>
                <a:spcPct val="90000"/>
              </a:lnSpc>
            </a:pPr>
            <a:endParaRPr lang="en-US" sz="2400" b="1" i="1" u="sng" dirty="0" smtClean="0"/>
          </a:p>
          <a:p>
            <a:pPr>
              <a:lnSpc>
                <a:spcPct val="90000"/>
              </a:lnSpc>
            </a:pPr>
            <a:r>
              <a:rPr lang="en-US" sz="2400" b="1" u="sng" dirty="0" smtClean="0"/>
              <a:t>Appellate </a:t>
            </a:r>
            <a:r>
              <a:rPr lang="en-US" sz="2400" b="1" u="sng" dirty="0"/>
              <a:t>Jurisdiction</a:t>
            </a:r>
            <a:r>
              <a:rPr lang="en-US" sz="2400" dirty="0"/>
              <a:t>: the power to reconsider a case after it has been decided by a lower court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Sometimes </a:t>
            </a:r>
            <a:r>
              <a:rPr lang="en-US" sz="2400" dirty="0"/>
              <a:t>more than one court holds the power to hold a trial first, this is called </a:t>
            </a:r>
            <a:r>
              <a:rPr lang="en-US" sz="2400" b="1" u="sng" dirty="0" smtClean="0"/>
              <a:t>Concurrent</a:t>
            </a:r>
            <a:r>
              <a:rPr lang="en-US" sz="2400" b="1" i="1" u="sng" dirty="0" smtClean="0"/>
              <a:t> </a:t>
            </a:r>
            <a:r>
              <a:rPr lang="en-US" sz="2400" b="1" u="sng" dirty="0" smtClean="0"/>
              <a:t>Jurisdiction</a:t>
            </a:r>
            <a:endParaRPr lang="en-US" sz="2400" b="1" u="sng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/>
          </a:p>
          <a:p>
            <a:pPr>
              <a:lnSpc>
                <a:spcPct val="90000"/>
              </a:lnSpc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Levels of Federal Court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686800" cy="4876800"/>
          </a:xfrm>
        </p:spPr>
        <p:txBody>
          <a:bodyPr/>
          <a:lstStyle/>
          <a:p>
            <a:r>
              <a:rPr lang="en-US" sz="2600" dirty="0"/>
              <a:t>There are </a:t>
            </a:r>
            <a:r>
              <a:rPr lang="en-US" sz="2600" b="1" dirty="0"/>
              <a:t>three levels </a:t>
            </a:r>
            <a:r>
              <a:rPr lang="en-US" sz="2600" dirty="0"/>
              <a:t>of federal </a:t>
            </a:r>
            <a:r>
              <a:rPr lang="en-US" sz="2600" dirty="0" smtClean="0"/>
              <a:t>court:</a:t>
            </a:r>
          </a:p>
          <a:p>
            <a:endParaRPr lang="en-US" sz="2600" u="sng" dirty="0"/>
          </a:p>
          <a:p>
            <a:r>
              <a:rPr lang="en-US" sz="2600" b="1" u="sng" dirty="0"/>
              <a:t>District Court</a:t>
            </a:r>
            <a:r>
              <a:rPr lang="en-US" sz="2600" dirty="0"/>
              <a:t>: has original jurisdiction in almost all federal </a:t>
            </a:r>
            <a:r>
              <a:rPr lang="en-US" sz="2600" dirty="0" smtClean="0"/>
              <a:t>cases</a:t>
            </a:r>
          </a:p>
          <a:p>
            <a:endParaRPr lang="en-US" sz="2600" dirty="0"/>
          </a:p>
          <a:p>
            <a:r>
              <a:rPr lang="en-US" sz="2600" b="1" u="sng" dirty="0"/>
              <a:t>Court of Appeals</a:t>
            </a:r>
            <a:r>
              <a:rPr lang="en-US" sz="2600" dirty="0"/>
              <a:t>: can only hear cases after the District court has heard </a:t>
            </a:r>
            <a:r>
              <a:rPr lang="en-US" sz="2600" dirty="0" smtClean="0"/>
              <a:t>them</a:t>
            </a:r>
          </a:p>
          <a:p>
            <a:endParaRPr lang="en-US" sz="2600" dirty="0"/>
          </a:p>
          <a:p>
            <a:r>
              <a:rPr lang="en-US" sz="2600" b="1" u="sng" dirty="0"/>
              <a:t>Supreme Court</a:t>
            </a:r>
            <a:r>
              <a:rPr lang="en-US" sz="2600" dirty="0"/>
              <a:t>: has the final say on all federal cases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Judicial Branch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600200"/>
            <a:ext cx="84582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/>
              <a:t>The main role of the </a:t>
            </a:r>
            <a:r>
              <a:rPr lang="en-US" sz="2400" b="1" u="sng" dirty="0"/>
              <a:t>Judicial Branch</a:t>
            </a:r>
            <a:r>
              <a:rPr lang="en-US" sz="2400" b="1" dirty="0"/>
              <a:t> is to interpret the </a:t>
            </a:r>
            <a:r>
              <a:rPr lang="en-US" sz="2400" b="1" dirty="0" smtClean="0"/>
              <a:t>law</a:t>
            </a:r>
          </a:p>
          <a:p>
            <a:pPr>
              <a:lnSpc>
                <a:spcPct val="90000"/>
              </a:lnSpc>
            </a:pPr>
            <a:endParaRPr lang="en-US" sz="2400" b="1" i="1" dirty="0"/>
          </a:p>
          <a:p>
            <a:pPr>
              <a:lnSpc>
                <a:spcPct val="90000"/>
              </a:lnSpc>
            </a:pPr>
            <a:r>
              <a:rPr lang="en-US" sz="2400" b="1" dirty="0"/>
              <a:t>It is made up of the </a:t>
            </a:r>
            <a:r>
              <a:rPr lang="en-US" sz="2400" b="1" dirty="0" smtClean="0"/>
              <a:t>courts</a:t>
            </a:r>
          </a:p>
          <a:p>
            <a:pPr>
              <a:lnSpc>
                <a:spcPct val="90000"/>
              </a:lnSpc>
            </a:pPr>
            <a:endParaRPr lang="en-US" sz="2400" b="1" dirty="0"/>
          </a:p>
          <a:p>
            <a:pPr>
              <a:lnSpc>
                <a:spcPct val="90000"/>
              </a:lnSpc>
            </a:pPr>
            <a:r>
              <a:rPr lang="en-US" sz="2400" b="1" dirty="0"/>
              <a:t>The </a:t>
            </a:r>
            <a:r>
              <a:rPr lang="en-US" sz="2400" b="1" u="sng" dirty="0"/>
              <a:t>Supreme Court</a:t>
            </a:r>
            <a:r>
              <a:rPr lang="en-US" sz="2400" b="1" dirty="0"/>
              <a:t> is the highest court in the United </a:t>
            </a:r>
            <a:r>
              <a:rPr lang="en-US" sz="2400" b="1" dirty="0" smtClean="0"/>
              <a:t>States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It </a:t>
            </a:r>
            <a:r>
              <a:rPr lang="en-US" sz="2400" dirty="0"/>
              <a:t>decides if the law has been broken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It decides if the law is Constitutional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It makes sure that people’s rights have been protected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4" name="Picture 6" descr="COURTS2B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0"/>
            <a:ext cx="89916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8229600" cy="1143000"/>
          </a:xfrm>
        </p:spPr>
        <p:txBody>
          <a:bodyPr/>
          <a:lstStyle/>
          <a:p>
            <a:r>
              <a:rPr lang="en-US" b="1" dirty="0"/>
              <a:t>Federal Judges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8610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Each Federal court has from 6-27 </a:t>
            </a:r>
            <a:r>
              <a:rPr lang="en-US" sz="2800" dirty="0" smtClean="0"/>
              <a:t>judges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dirty="0"/>
              <a:t>Federal judges are appointed by the President and approved by the </a:t>
            </a:r>
            <a:r>
              <a:rPr lang="en-US" sz="2800" b="1" dirty="0" smtClean="0"/>
              <a:t>Senate</a:t>
            </a:r>
          </a:p>
          <a:p>
            <a:pPr>
              <a:lnSpc>
                <a:spcPct val="90000"/>
              </a:lnSpc>
            </a:pPr>
            <a:endParaRPr lang="en-US" sz="2800" b="1" dirty="0"/>
          </a:p>
          <a:p>
            <a:pPr>
              <a:lnSpc>
                <a:spcPct val="90000"/>
              </a:lnSpc>
            </a:pPr>
            <a:r>
              <a:rPr lang="en-US" sz="2800" dirty="0"/>
              <a:t>They have their </a:t>
            </a:r>
            <a:r>
              <a:rPr lang="en-US" sz="2800" b="1" dirty="0"/>
              <a:t>jobs for life</a:t>
            </a:r>
            <a:r>
              <a:rPr lang="en-US" sz="2800" dirty="0"/>
              <a:t> or until they retire; they can </a:t>
            </a:r>
            <a:r>
              <a:rPr lang="en-US" sz="2800" b="1" dirty="0"/>
              <a:t>only be forced out by </a:t>
            </a:r>
            <a:r>
              <a:rPr lang="en-US" sz="2800" b="1" i="1" dirty="0"/>
              <a:t>impeachment by House of Representatives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The Constitution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610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Federal court has original jurisdiction in any case that </a:t>
            </a:r>
            <a:r>
              <a:rPr lang="en-US" sz="2800" b="1" dirty="0"/>
              <a:t>involves a Constitutional </a:t>
            </a:r>
            <a:r>
              <a:rPr lang="en-US" sz="2800" b="1" dirty="0" smtClean="0"/>
              <a:t>question</a:t>
            </a:r>
          </a:p>
          <a:p>
            <a:pPr>
              <a:lnSpc>
                <a:spcPct val="90000"/>
              </a:lnSpc>
            </a:pPr>
            <a:endParaRPr lang="en-US" sz="2800" b="1" dirty="0"/>
          </a:p>
          <a:p>
            <a:pPr>
              <a:lnSpc>
                <a:spcPct val="90000"/>
              </a:lnSpc>
            </a:pPr>
            <a:r>
              <a:rPr lang="en-US" sz="2800" dirty="0"/>
              <a:t>If the case concerns whether someone’s rights have been violated or denied, the case can go to federal court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Miranda v. Arizona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1371600"/>
            <a:ext cx="86106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 dirty="0"/>
              <a:t>Ernesto Miranda was arrested in 1963 and identified by the crime victim in a lineup</a:t>
            </a:r>
          </a:p>
          <a:p>
            <a:pPr>
              <a:lnSpc>
                <a:spcPct val="90000"/>
              </a:lnSpc>
            </a:pPr>
            <a:endParaRPr lang="en-US" sz="2100" dirty="0" smtClean="0"/>
          </a:p>
          <a:p>
            <a:pPr>
              <a:lnSpc>
                <a:spcPct val="90000"/>
              </a:lnSpc>
            </a:pPr>
            <a:r>
              <a:rPr lang="en-US" sz="2100" dirty="0" smtClean="0"/>
              <a:t>He </a:t>
            </a:r>
            <a:r>
              <a:rPr lang="en-US" sz="2100" dirty="0"/>
              <a:t>was questioned by the police and confessed to the crime</a:t>
            </a:r>
          </a:p>
          <a:p>
            <a:pPr>
              <a:lnSpc>
                <a:spcPct val="90000"/>
              </a:lnSpc>
            </a:pPr>
            <a:endParaRPr lang="en-US" sz="2100" dirty="0" smtClean="0"/>
          </a:p>
          <a:p>
            <a:pPr>
              <a:lnSpc>
                <a:spcPct val="90000"/>
              </a:lnSpc>
            </a:pPr>
            <a:r>
              <a:rPr lang="en-US" sz="2100" dirty="0" smtClean="0"/>
              <a:t>He </a:t>
            </a:r>
            <a:r>
              <a:rPr lang="en-US" sz="2100" dirty="0"/>
              <a:t>was found guilty and sent to prison for twenty to thirty years</a:t>
            </a:r>
          </a:p>
          <a:p>
            <a:pPr>
              <a:lnSpc>
                <a:spcPct val="90000"/>
              </a:lnSpc>
            </a:pPr>
            <a:endParaRPr lang="en-US" sz="2100" dirty="0" smtClean="0"/>
          </a:p>
          <a:p>
            <a:pPr>
              <a:lnSpc>
                <a:spcPct val="90000"/>
              </a:lnSpc>
            </a:pPr>
            <a:r>
              <a:rPr lang="en-US" sz="2100" dirty="0" smtClean="0"/>
              <a:t>His </a:t>
            </a:r>
            <a:r>
              <a:rPr lang="en-US" sz="2100" dirty="0"/>
              <a:t>lawyers appealed, saying that he was denied his Fifth Amendment rights because the police did not tell him that he did have to answer their questions when he confessed</a:t>
            </a:r>
          </a:p>
          <a:p>
            <a:pPr>
              <a:lnSpc>
                <a:spcPct val="90000"/>
              </a:lnSpc>
            </a:pPr>
            <a:endParaRPr lang="en-US" sz="2100" dirty="0" smtClean="0"/>
          </a:p>
          <a:p>
            <a:pPr>
              <a:lnSpc>
                <a:spcPct val="90000"/>
              </a:lnSpc>
            </a:pPr>
            <a:r>
              <a:rPr lang="en-US" sz="2100" dirty="0" smtClean="0"/>
              <a:t>The </a:t>
            </a:r>
            <a:r>
              <a:rPr lang="en-US" sz="2100" dirty="0"/>
              <a:t>case was appealed all the way to the Supreme Court.  How do you think it turned out?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/>
              <a:t>“Miranda” Rights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534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court ruled that police are required to inform suspects of their rights against self-incrimination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As </a:t>
            </a:r>
            <a:r>
              <a:rPr lang="en-US" sz="2800" dirty="0"/>
              <a:t>a result police now must read the “Miranda Warning” to anyone who is questioned or arrested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Do </a:t>
            </a:r>
            <a:r>
              <a:rPr lang="en-US" sz="2800" dirty="0"/>
              <a:t>you know the Miranda Warning?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Gideon v Wainwright (1966)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382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00"/>
                </a:solidFill>
              </a:rPr>
              <a:t>On June 3, 1961, a burglary occurred at the Bay Harbor Pool Room in Panama City, FL. Someone broke a window, smashed the cigarette machine and jukebox, and stole money from </a:t>
            </a:r>
            <a:r>
              <a:rPr lang="en-US" sz="2000" dirty="0" smtClean="0">
                <a:solidFill>
                  <a:srgbClr val="000000"/>
                </a:solidFill>
              </a:rPr>
              <a:t>both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00"/>
                </a:solidFill>
              </a:rPr>
              <a:t>Someone claimed they had seen Clarence Earl Gideon at the pool room at 5:30 that </a:t>
            </a:r>
            <a:r>
              <a:rPr lang="en-US" sz="2000" dirty="0" smtClean="0">
                <a:solidFill>
                  <a:srgbClr val="000000"/>
                </a:solidFill>
              </a:rPr>
              <a:t>morning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00"/>
                </a:solidFill>
              </a:rPr>
              <a:t>They found Gideon with change in his pockets and he was arrested for the crime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n-US" dirty="0"/>
              <a:t>Gideon v Wainwright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43000"/>
            <a:ext cx="8534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Gideon, was a semi-literate drifter, and could not afford a lawyer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He </a:t>
            </a:r>
            <a:r>
              <a:rPr lang="en-US" sz="2000" dirty="0"/>
              <a:t>asked the court to provide one for him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The </a:t>
            </a:r>
            <a:r>
              <a:rPr lang="en-US" sz="2000" dirty="0"/>
              <a:t>judge refused, saying the state only had to do this in death penalty cases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He </a:t>
            </a:r>
            <a:r>
              <a:rPr lang="en-US" sz="2000" dirty="0"/>
              <a:t>did a poor job defending himself and was found guilty and sent to prison for five years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While </a:t>
            </a:r>
            <a:r>
              <a:rPr lang="en-US" sz="2000" dirty="0"/>
              <a:t>in prison he studied in the prison library and decided to appeal his case, saying his Sixth Amendment rights had been violated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Should </a:t>
            </a:r>
            <a:r>
              <a:rPr lang="en-US" sz="2000" dirty="0"/>
              <a:t>the government have to provide a free lawyer for everyone?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8229600" cy="1143000"/>
          </a:xfrm>
        </p:spPr>
        <p:txBody>
          <a:bodyPr/>
          <a:lstStyle/>
          <a:p>
            <a:r>
              <a:rPr lang="en-US" sz="4000" b="1" dirty="0"/>
              <a:t>You have the right to an attorney…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3820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court ruled in favor of </a:t>
            </a:r>
            <a:r>
              <a:rPr lang="en-US" sz="2800" dirty="0" smtClean="0"/>
              <a:t>Gideon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The right to an attorney is essential to having a fair </a:t>
            </a:r>
            <a:r>
              <a:rPr lang="en-US" sz="2800" dirty="0" smtClean="0"/>
              <a:t>trial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As a result, anyone accused of a crime who cannot afford their own lawyer may have one paid for by the government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Federal Laws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86868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/>
              <a:t>Anyone who is charged with breaking a federal law can be tried in a federal court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Some </a:t>
            </a:r>
            <a:r>
              <a:rPr lang="en-US" sz="2800" dirty="0"/>
              <a:t>federal crimes include tax evasion, bank robbery, kidnapping, mail tampering, counterfeiting and terrorism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Murder </a:t>
            </a:r>
            <a:r>
              <a:rPr lang="en-US" sz="2800" dirty="0"/>
              <a:t>is usually a state crime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Maritime Laws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24000"/>
            <a:ext cx="8534400" cy="4953000"/>
          </a:xfrm>
        </p:spPr>
        <p:txBody>
          <a:bodyPr/>
          <a:lstStyle/>
          <a:p>
            <a:r>
              <a:rPr lang="en-US" sz="2600" dirty="0"/>
              <a:t>Any case that involves the maritime law has federal </a:t>
            </a:r>
            <a:r>
              <a:rPr lang="en-US" sz="2600" dirty="0" smtClean="0"/>
              <a:t>jurisdiction</a:t>
            </a:r>
          </a:p>
          <a:p>
            <a:endParaRPr lang="en-US" sz="2600" dirty="0"/>
          </a:p>
          <a:p>
            <a:r>
              <a:rPr lang="en-US" sz="2600" dirty="0"/>
              <a:t>Crimes that occur at sea</a:t>
            </a:r>
          </a:p>
          <a:p>
            <a:endParaRPr lang="en-US" sz="2600" dirty="0" smtClean="0"/>
          </a:p>
          <a:p>
            <a:r>
              <a:rPr lang="en-US" sz="2600" dirty="0" smtClean="0"/>
              <a:t>Civil </a:t>
            </a:r>
            <a:r>
              <a:rPr lang="en-US" sz="2600" dirty="0"/>
              <a:t>lawsuits that involve the ocean or incidents that occur at sea are federal too</a:t>
            </a:r>
          </a:p>
          <a:p>
            <a:endParaRPr lang="en-US" sz="2600" dirty="0" smtClean="0"/>
          </a:p>
          <a:p>
            <a:r>
              <a:rPr lang="en-US" sz="2600" dirty="0" smtClean="0"/>
              <a:t>Common </a:t>
            </a:r>
            <a:r>
              <a:rPr lang="en-US" sz="2600" dirty="0"/>
              <a:t>examples:</a:t>
            </a:r>
          </a:p>
          <a:p>
            <a:r>
              <a:rPr lang="en-US" sz="2600" dirty="0"/>
              <a:t>Discovery of sunken </a:t>
            </a:r>
            <a:r>
              <a:rPr lang="en-US" sz="2600" dirty="0" smtClean="0"/>
              <a:t>treasure and Piracy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The Law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8991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There are two basic types of laws and cases that courts deal </a:t>
            </a:r>
            <a:r>
              <a:rPr lang="en-US" sz="2800" dirty="0" smtClean="0"/>
              <a:t>with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u="sng" dirty="0"/>
              <a:t>Criminal Law</a:t>
            </a:r>
            <a:r>
              <a:rPr lang="en-US" sz="2800" dirty="0"/>
              <a:t>, which </a:t>
            </a:r>
            <a:r>
              <a:rPr lang="en-US" sz="2800" b="1" dirty="0"/>
              <a:t>regulates what people can and cannot do, protecting the safety of the </a:t>
            </a:r>
            <a:r>
              <a:rPr lang="en-US" sz="2800" b="1" dirty="0" smtClean="0"/>
              <a:t>public</a:t>
            </a:r>
          </a:p>
          <a:p>
            <a:pPr>
              <a:lnSpc>
                <a:spcPct val="90000"/>
              </a:lnSpc>
            </a:pPr>
            <a:endParaRPr lang="en-US" sz="2800" b="1" dirty="0"/>
          </a:p>
          <a:p>
            <a:pPr>
              <a:lnSpc>
                <a:spcPct val="90000"/>
              </a:lnSpc>
            </a:pPr>
            <a:r>
              <a:rPr lang="en-US" sz="2800" b="1" u="sng" dirty="0"/>
              <a:t>Civil Law</a:t>
            </a:r>
            <a:r>
              <a:rPr lang="en-US" sz="2800" dirty="0"/>
              <a:t>, which </a:t>
            </a:r>
            <a:r>
              <a:rPr lang="en-US" sz="2800" b="1" dirty="0"/>
              <a:t>settles disagreements between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z="4000" b="1" dirty="0"/>
              <a:t>Cases involving the U.S. Government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600200"/>
            <a:ext cx="84582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Federal court has jurisdiction in all cases where: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The </a:t>
            </a:r>
            <a:r>
              <a:rPr lang="en-US" sz="2800" dirty="0"/>
              <a:t>government is suing a person, organization or company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A </a:t>
            </a:r>
            <a:r>
              <a:rPr lang="en-US" sz="2800" dirty="0"/>
              <a:t>person, organization or company is suing the </a:t>
            </a:r>
            <a:r>
              <a:rPr lang="en-US" sz="2800" dirty="0" smtClean="0"/>
              <a:t>government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When one state has a disagreement with another, their case is heard by a federal court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This is also true for cases involving people who live in different states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z="4000" b="1" dirty="0"/>
              <a:t>Cases involving foreign countries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600200"/>
            <a:ext cx="8458200" cy="4876800"/>
          </a:xfrm>
        </p:spPr>
        <p:txBody>
          <a:bodyPr/>
          <a:lstStyle/>
          <a:p>
            <a:r>
              <a:rPr lang="en-US" sz="2800" dirty="0"/>
              <a:t>If our government has a disagreement with another nation’s government, it can be heard in federal </a:t>
            </a:r>
            <a:r>
              <a:rPr lang="en-US" sz="2800" dirty="0" smtClean="0"/>
              <a:t>court</a:t>
            </a:r>
          </a:p>
          <a:p>
            <a:endParaRPr lang="en-US" sz="2800" dirty="0"/>
          </a:p>
          <a:p>
            <a:r>
              <a:rPr lang="en-US" sz="2800" dirty="0"/>
              <a:t>Also, if American government employees commit crimes in foreign countries, they can be put on trial in U.S. </a:t>
            </a:r>
            <a:r>
              <a:rPr lang="en-US" sz="2800"/>
              <a:t>federal </a:t>
            </a:r>
            <a:r>
              <a:rPr lang="en-US" sz="2800" smtClean="0"/>
              <a:t>court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Criminal Cases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447800"/>
            <a:ext cx="88392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In these cases, courts decide whether someone has violated the </a:t>
            </a:r>
            <a:r>
              <a:rPr lang="en-US" sz="2600" dirty="0" smtClean="0"/>
              <a:t>law</a:t>
            </a:r>
          </a:p>
          <a:p>
            <a:pPr>
              <a:lnSpc>
                <a:spcPct val="90000"/>
              </a:lnSpc>
            </a:pPr>
            <a:endParaRPr lang="en-US" sz="2600" dirty="0"/>
          </a:p>
          <a:p>
            <a:pPr>
              <a:lnSpc>
                <a:spcPct val="90000"/>
              </a:lnSpc>
            </a:pPr>
            <a:r>
              <a:rPr lang="en-US" sz="2600" dirty="0"/>
              <a:t>There are two types of crimes:</a:t>
            </a:r>
          </a:p>
          <a:p>
            <a:pPr>
              <a:lnSpc>
                <a:spcPct val="90000"/>
              </a:lnSpc>
            </a:pPr>
            <a:r>
              <a:rPr lang="en-US" sz="2600" b="1" i="1" u="sng" dirty="0"/>
              <a:t>Felony</a:t>
            </a:r>
            <a:r>
              <a:rPr lang="en-US" sz="2600" dirty="0"/>
              <a:t>: the </a:t>
            </a:r>
            <a:r>
              <a:rPr lang="en-US" sz="2600" b="1" dirty="0"/>
              <a:t>most serious crimes, often punished with prison time</a:t>
            </a:r>
            <a:r>
              <a:rPr lang="en-US" sz="2600" dirty="0"/>
              <a:t> or </a:t>
            </a:r>
            <a:r>
              <a:rPr lang="en-US" sz="2600" dirty="0" smtClean="0"/>
              <a:t>death</a:t>
            </a:r>
          </a:p>
          <a:p>
            <a:pPr>
              <a:lnSpc>
                <a:spcPct val="90000"/>
              </a:lnSpc>
            </a:pPr>
            <a:endParaRPr lang="en-US" sz="2600" dirty="0"/>
          </a:p>
          <a:p>
            <a:pPr>
              <a:lnSpc>
                <a:spcPct val="90000"/>
              </a:lnSpc>
            </a:pPr>
            <a:r>
              <a:rPr lang="en-US" sz="2600" b="1" i="1" u="sng" dirty="0"/>
              <a:t>Misdemeanor</a:t>
            </a:r>
            <a:r>
              <a:rPr lang="en-US" sz="2600" dirty="0"/>
              <a:t>: </a:t>
            </a:r>
            <a:r>
              <a:rPr lang="en-US" sz="2600" b="1" dirty="0"/>
              <a:t>less serious crimes, usually punished with fine</a:t>
            </a:r>
            <a:r>
              <a:rPr lang="en-US" sz="2600" dirty="0"/>
              <a:t>, community service or probation</a:t>
            </a:r>
          </a:p>
          <a:p>
            <a:pPr>
              <a:lnSpc>
                <a:spcPct val="90000"/>
              </a:lnSpc>
            </a:pPr>
            <a:endParaRPr lang="en-US" sz="2600" dirty="0"/>
          </a:p>
          <a:p>
            <a:pPr>
              <a:lnSpc>
                <a:spcPct val="90000"/>
              </a:lnSpc>
              <a:buFontTx/>
              <a:buNone/>
            </a:pP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Civil Cases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90678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/>
              <a:t>In a civil case, the court settles an </a:t>
            </a:r>
            <a:r>
              <a:rPr lang="en-US" sz="2400" b="1" dirty="0" smtClean="0"/>
              <a:t>argument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It can be a matter of unpaid debts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It can involve being compensated for damage caused by someone else 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They can involve individuals, organizations or even the </a:t>
            </a:r>
            <a:r>
              <a:rPr lang="en-US" sz="2400" dirty="0" smtClean="0"/>
              <a:t>government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b="1" dirty="0"/>
              <a:t>The court usually orders one side to pay the other </a:t>
            </a:r>
            <a:r>
              <a:rPr lang="en-US" sz="2400" b="1" i="1" u="sng" dirty="0"/>
              <a:t>damages</a:t>
            </a:r>
            <a:r>
              <a:rPr lang="en-US" sz="2400" dirty="0"/>
              <a:t>, or compensation for the fault of the wrong </a:t>
            </a:r>
            <a:r>
              <a:rPr lang="en-US" sz="2400" dirty="0" smtClean="0"/>
              <a:t>side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b="1" dirty="0"/>
              <a:t>There is no jail time given out in civil cases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9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8229600" cy="1143000"/>
          </a:xfrm>
        </p:spPr>
        <p:txBody>
          <a:bodyPr/>
          <a:lstStyle/>
          <a:p>
            <a:r>
              <a:rPr lang="en-US" b="1" dirty="0"/>
              <a:t>Love Canal</a:t>
            </a:r>
          </a:p>
        </p:txBody>
      </p:sp>
      <p:sp>
        <p:nvSpPr>
          <p:cNvPr id="69641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143000"/>
            <a:ext cx="89154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 dirty="0"/>
              <a:t>In the 1970s a housing development and elementary school near Niagara Falls, NY were built, called “Love Canal</a:t>
            </a:r>
            <a:r>
              <a:rPr lang="en-US" sz="2100" dirty="0" smtClean="0"/>
              <a:t>”</a:t>
            </a:r>
          </a:p>
          <a:p>
            <a:pPr>
              <a:lnSpc>
                <a:spcPct val="90000"/>
              </a:lnSpc>
            </a:pPr>
            <a:endParaRPr lang="en-US" sz="2100" dirty="0"/>
          </a:p>
          <a:p>
            <a:pPr>
              <a:lnSpc>
                <a:spcPct val="90000"/>
              </a:lnSpc>
            </a:pPr>
            <a:r>
              <a:rPr lang="en-US" sz="2100" dirty="0"/>
              <a:t>Unknown to the buyers of the homes, it was built on top of a toxic waste </a:t>
            </a:r>
            <a:r>
              <a:rPr lang="en-US" sz="2100" dirty="0" smtClean="0"/>
              <a:t>dump</a:t>
            </a:r>
          </a:p>
          <a:p>
            <a:pPr>
              <a:lnSpc>
                <a:spcPct val="90000"/>
              </a:lnSpc>
            </a:pPr>
            <a:endParaRPr lang="en-US" sz="2100" dirty="0"/>
          </a:p>
          <a:p>
            <a:pPr>
              <a:lnSpc>
                <a:spcPct val="90000"/>
              </a:lnSpc>
            </a:pPr>
            <a:r>
              <a:rPr lang="en-US" sz="2100" dirty="0"/>
              <a:t>As a result many of the residents got sick and children had birth defects some contracted </a:t>
            </a:r>
            <a:r>
              <a:rPr lang="en-US" sz="2100" dirty="0" smtClean="0"/>
              <a:t>cancer</a:t>
            </a:r>
          </a:p>
          <a:p>
            <a:pPr>
              <a:lnSpc>
                <a:spcPct val="90000"/>
              </a:lnSpc>
            </a:pPr>
            <a:endParaRPr lang="en-US" sz="2100" dirty="0"/>
          </a:p>
          <a:p>
            <a:pPr>
              <a:lnSpc>
                <a:spcPct val="90000"/>
              </a:lnSpc>
            </a:pPr>
            <a:r>
              <a:rPr lang="en-US" sz="2100" dirty="0"/>
              <a:t>When the dump was discovered as the cause, the owners were not only angry, but their homes were now </a:t>
            </a:r>
            <a:r>
              <a:rPr lang="en-US" sz="2100" dirty="0" smtClean="0"/>
              <a:t>worthless</a:t>
            </a:r>
          </a:p>
          <a:p>
            <a:pPr>
              <a:lnSpc>
                <a:spcPct val="90000"/>
              </a:lnSpc>
            </a:pPr>
            <a:endParaRPr lang="en-US" sz="2100" dirty="0"/>
          </a:p>
          <a:p>
            <a:pPr>
              <a:lnSpc>
                <a:spcPct val="90000"/>
              </a:lnSpc>
            </a:pPr>
            <a:r>
              <a:rPr lang="en-US" sz="2100" dirty="0"/>
              <a:t>After a long civil lawsuit, the Chemical company that did the dumping had to pay $129 million to the residents</a:t>
            </a:r>
          </a:p>
          <a:p>
            <a:pPr>
              <a:lnSpc>
                <a:spcPct val="90000"/>
              </a:lnSpc>
            </a:pP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b="1" dirty="0"/>
              <a:t>Erin Brockovich case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84582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Erin Brockovich, a file clerk discovered that Pacific Gas &amp; Electric (PG&amp;E) had been dumping cancer-causing chemicals into the water supply in her hometown of Hinkley, </a:t>
            </a:r>
            <a:r>
              <a:rPr lang="en-US" sz="2400" dirty="0" smtClean="0"/>
              <a:t>California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These chemicals had been causing a lot of illness and </a:t>
            </a:r>
            <a:r>
              <a:rPr lang="en-US" sz="2400" dirty="0" smtClean="0"/>
              <a:t>death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She was able to organize a lawsuit, and the people won $333 million in </a:t>
            </a:r>
            <a:r>
              <a:rPr lang="en-US" sz="2400" dirty="0" smtClean="0"/>
              <a:t>damages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A movie was made about this </a:t>
            </a:r>
            <a:r>
              <a:rPr lang="en-US" sz="2400" dirty="0" smtClean="0"/>
              <a:t>story starring Julia Roberts.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z="4000"/>
              <a:t>Not all lawsuits are legitimate however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8392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In 1992, Stella Liebeck, 81, spilled hot McDonalds coffee onto her lap in the </a:t>
            </a:r>
            <a:r>
              <a:rPr lang="en-US" sz="2400" dirty="0" smtClean="0"/>
              <a:t>car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The coffee soaked into the sweatpants she was wearing and caused second and third degree </a:t>
            </a:r>
            <a:r>
              <a:rPr lang="en-US" sz="2400" dirty="0" smtClean="0"/>
              <a:t>burns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She sued McDonalds, saying the coffee was too </a:t>
            </a:r>
            <a:r>
              <a:rPr lang="en-US" sz="2400" dirty="0" smtClean="0"/>
              <a:t>hot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She won damages of $2.7 </a:t>
            </a:r>
            <a:r>
              <a:rPr lang="en-US" sz="2400" dirty="0" smtClean="0"/>
              <a:t>million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It was later reduced on appeal to $</a:t>
            </a:r>
            <a:r>
              <a:rPr lang="en-US" sz="2400" dirty="0" smtClean="0"/>
              <a:t>480,000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All lids now say “Caution Hot” because of this ruling.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8229600" cy="1143000"/>
          </a:xfrm>
        </p:spPr>
        <p:txBody>
          <a:bodyPr/>
          <a:lstStyle/>
          <a:p>
            <a:r>
              <a:rPr lang="en-US" dirty="0"/>
              <a:t>Can a dinosaur sue a chicken?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600200"/>
            <a:ext cx="87630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The Sports mascot, “The San Diego Chicken” had, as part of his act, a fight against Barney the Purple </a:t>
            </a:r>
            <a:r>
              <a:rPr lang="en-US" sz="2400" dirty="0" smtClean="0"/>
              <a:t>Dinosaur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The creators of Barney were offended and sued in 1998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The </a:t>
            </a:r>
            <a:r>
              <a:rPr lang="en-US" sz="2400" dirty="0"/>
              <a:t>judge threw out the lawsuit, saying it was clearly parody and not trademark infringement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4BCF7F6-79EC-431B-888D-5EBE6C34DCB5}"/>
</file>

<file path=customXml/itemProps2.xml><?xml version="1.0" encoding="utf-8"?>
<ds:datastoreItem xmlns:ds="http://schemas.openxmlformats.org/officeDocument/2006/customXml" ds:itemID="{8DAA6D9D-D31E-4186-BA1D-CE17D821C869}"/>
</file>

<file path=customXml/itemProps3.xml><?xml version="1.0" encoding="utf-8"?>
<ds:datastoreItem xmlns:ds="http://schemas.openxmlformats.org/officeDocument/2006/customXml" ds:itemID="{97DCE38E-1DA2-4B97-829F-4CD925E9A74A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693</TotalTime>
  <Words>1768</Words>
  <Application>Microsoft Office PowerPoint</Application>
  <PresentationFormat>On-screen Show (4:3)</PresentationFormat>
  <Paragraphs>231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Constantia</vt:lpstr>
      <vt:lpstr>Subway</vt:lpstr>
      <vt:lpstr>Wingdings 2</vt:lpstr>
      <vt:lpstr>Flow</vt:lpstr>
      <vt:lpstr>The Judicial Branch</vt:lpstr>
      <vt:lpstr>Judicial Branch</vt:lpstr>
      <vt:lpstr>The Law</vt:lpstr>
      <vt:lpstr>Criminal Cases</vt:lpstr>
      <vt:lpstr>Civil Cases</vt:lpstr>
      <vt:lpstr>Love Canal</vt:lpstr>
      <vt:lpstr>Erin Brockovich case</vt:lpstr>
      <vt:lpstr>Not all lawsuits are legitimate however</vt:lpstr>
      <vt:lpstr>Can a dinosaur sue a chicken?</vt:lpstr>
      <vt:lpstr>What’s in your bowl ?</vt:lpstr>
      <vt:lpstr>I hear the train a comin’..</vt:lpstr>
      <vt:lpstr>The perfect crime?</vt:lpstr>
      <vt:lpstr>How long do you have to wait again?</vt:lpstr>
      <vt:lpstr>Cookout Anyone?</vt:lpstr>
      <vt:lpstr>She won too!</vt:lpstr>
      <vt:lpstr>Don’t be confused</vt:lpstr>
      <vt:lpstr>Federal Court</vt:lpstr>
      <vt:lpstr>Jurisdiction</vt:lpstr>
      <vt:lpstr>Levels of Federal Court</vt:lpstr>
      <vt:lpstr>PowerPoint Presentation</vt:lpstr>
      <vt:lpstr>Federal Judges</vt:lpstr>
      <vt:lpstr>The Constitution</vt:lpstr>
      <vt:lpstr>Miranda v. Arizona</vt:lpstr>
      <vt:lpstr>“Miranda” Rights</vt:lpstr>
      <vt:lpstr>Gideon v Wainwright (1966)</vt:lpstr>
      <vt:lpstr>Gideon v Wainwright</vt:lpstr>
      <vt:lpstr>You have the right to an attorney…</vt:lpstr>
      <vt:lpstr>Federal Laws</vt:lpstr>
      <vt:lpstr>Maritime Laws</vt:lpstr>
      <vt:lpstr>Cases involving the U.S. Government</vt:lpstr>
      <vt:lpstr>Cases involving foreign countries</vt:lpstr>
    </vt:vector>
  </TitlesOfParts>
  <Company>Agami family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Phillip McGinnis</dc:creator>
  <cp:lastModifiedBy>Phillip McGinnis</cp:lastModifiedBy>
  <cp:revision>50</cp:revision>
  <dcterms:created xsi:type="dcterms:W3CDTF">2004-03-13T19:08:50Z</dcterms:created>
  <dcterms:modified xsi:type="dcterms:W3CDTF">2015-02-23T14:49:01Z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